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1" r:id="rId4"/>
    <p:sldId id="263" r:id="rId5"/>
    <p:sldId id="264" r:id="rId6"/>
    <p:sldId id="26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6" d="100"/>
          <a:sy n="136" d="100"/>
        </p:scale>
        <p:origin x="-14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360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1440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598159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4122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8767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532109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3F076-73AF-4D46-AE99-CFD5CFDAA4EF}" type="datetimeFigureOut">
              <a:rPr lang="en-US" smtClean="0"/>
              <a:t>17/11/16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71702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3F076-73AF-4D46-AE99-CFD5CFDAA4EF}" type="datetimeFigureOut">
              <a:rPr lang="en-US" smtClean="0"/>
              <a:t>17/11/16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25850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3F076-73AF-4D46-AE99-CFD5CFDAA4EF}" type="datetimeFigureOut">
              <a:rPr lang="en-US" smtClean="0"/>
              <a:t>17/11/16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734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5399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0032509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3F076-73AF-4D46-AE99-CFD5CFDAA4EF}" type="datetimeFigureOut">
              <a:rPr lang="en-US" smtClean="0"/>
              <a:t>17/11/16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A0F32-B3C4-2A4A-B201-DE0FE1D8C40B}" type="slidenum">
              <a:rPr lang="en-US" smtClean="0"/>
              <a:t>‹#›</a:t>
            </a:fld>
            <a:endParaRPr lang="en-US"/>
          </a:p>
        </p:txBody>
      </p:sp>
    </p:spTree>
    <p:extLst>
      <p:ext uri="{BB962C8B-B14F-4D97-AF65-F5344CB8AC3E}">
        <p14:creationId xmlns:p14="http://schemas.microsoft.com/office/powerpoint/2010/main" val="55842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dailymed.nlm.nih.gov/dailymed/fda/fdaDrugXsl.cfm?setid=393fa198-7e07-4162-bd0a-9d873f1544a9&amp;type=display" TargetMode="External"/><Relationship Id="rId3" Type="http://schemas.openxmlformats.org/officeDocument/2006/relationships/hyperlink" Target="http://www.drugbank.ca/drugs/DB1160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251640" y="980640"/>
            <a:ext cx="7772040" cy="1469520"/>
          </a:xfrm>
          <a:prstGeom prst="rect">
            <a:avLst/>
          </a:prstGeom>
        </p:spPr>
        <p:txBody>
          <a:bodyPr anchor="b"/>
          <a:lstStyle/>
          <a:p>
            <a:pPr algn="ctr"/>
            <a:r>
              <a:rPr lang="en-US" sz="4500" dirty="0">
                <a:solidFill>
                  <a:srgbClr val="2F2B20"/>
                </a:solidFill>
                <a:latin typeface="Cambria"/>
              </a:rPr>
              <a:t>Human clostridium </a:t>
            </a:r>
            <a:r>
              <a:rPr lang="en-US" sz="4500" dirty="0" err="1">
                <a:solidFill>
                  <a:srgbClr val="2F2B20"/>
                </a:solidFill>
                <a:latin typeface="Cambria"/>
              </a:rPr>
              <a:t>tetani</a:t>
            </a:r>
            <a:r>
              <a:rPr lang="en-US" sz="4500" dirty="0">
                <a:solidFill>
                  <a:srgbClr val="2F2B20"/>
                </a:solidFill>
                <a:latin typeface="Cambria"/>
              </a:rPr>
              <a:t> toxoid immune globulin </a:t>
            </a:r>
            <a:endParaRPr sz="4500" dirty="0"/>
          </a:p>
        </p:txBody>
      </p:sp>
      <p:sp>
        <p:nvSpPr>
          <p:cNvPr id="118" name="TextShape 2"/>
          <p:cNvSpPr txBox="1"/>
          <p:nvPr/>
        </p:nvSpPr>
        <p:spPr>
          <a:xfrm>
            <a:off x="539640" y="2925000"/>
            <a:ext cx="7003800" cy="3024000"/>
          </a:xfrm>
          <a:prstGeom prst="rect">
            <a:avLst/>
          </a:prstGeom>
        </p:spPr>
        <p:txBody>
          <a:bodyPr/>
          <a:lstStyle/>
          <a:p>
            <a:r>
              <a:rPr lang="en-US" sz="2000" dirty="0" err="1">
                <a:solidFill>
                  <a:srgbClr val="2F2B20"/>
                </a:solidFill>
                <a:latin typeface="Times New Roman"/>
              </a:rPr>
              <a:t>Drugbank</a:t>
            </a:r>
            <a:r>
              <a:rPr lang="en-US" sz="2000" dirty="0">
                <a:solidFill>
                  <a:srgbClr val="2F2B20"/>
                </a:solidFill>
                <a:latin typeface="Times New Roman"/>
              </a:rPr>
              <a:t> ID : </a:t>
            </a:r>
            <a:r>
              <a:rPr lang="en-US" sz="2000" dirty="0" smtClean="0">
                <a:solidFill>
                  <a:srgbClr val="2F2B20"/>
                </a:solidFill>
                <a:latin typeface="Times New Roman"/>
              </a:rPr>
              <a:t>DB11604 </a:t>
            </a:r>
            <a:endParaRPr dirty="0"/>
          </a:p>
        </p:txBody>
      </p:sp>
    </p:spTree>
    <p:extLst>
      <p:ext uri="{BB962C8B-B14F-4D97-AF65-F5344CB8AC3E}">
        <p14:creationId xmlns:p14="http://schemas.microsoft.com/office/powerpoint/2010/main" val="3662903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836640"/>
            <a:ext cx="7854480" cy="5184360"/>
          </a:xfrm>
          <a:prstGeom prst="rect">
            <a:avLst/>
          </a:prstGeom>
        </p:spPr>
        <p:txBody>
          <a:bodyPr/>
          <a:lstStyle/>
          <a:p>
            <a:pPr>
              <a:lnSpc>
                <a:spcPct val="100000"/>
              </a:lnSpc>
            </a:pPr>
            <a:r>
              <a:rPr lang="en-US" sz="2400" b="1" dirty="0">
                <a:solidFill>
                  <a:srgbClr val="2F2B20"/>
                </a:solidFill>
                <a:latin typeface="Times New Roman"/>
              </a:rPr>
              <a:t>Description</a:t>
            </a:r>
            <a:r>
              <a:rPr lang="en-US" sz="2400" dirty="0">
                <a:solidFill>
                  <a:srgbClr val="2F2B20"/>
                </a:solidFill>
                <a:latin typeface="Times New Roman"/>
              </a:rPr>
              <a:t> </a:t>
            </a:r>
            <a:r>
              <a:rPr lang="en-US" sz="2800" dirty="0">
                <a:solidFill>
                  <a:srgbClr val="2F2B20"/>
                </a:solidFill>
                <a:latin typeface="Times New Roman"/>
              </a:rPr>
              <a:t>:</a:t>
            </a:r>
            <a:endParaRPr dirty="0"/>
          </a:p>
          <a:p>
            <a:pPr>
              <a:lnSpc>
                <a:spcPct val="100000"/>
              </a:lnSpc>
            </a:pPr>
            <a:r>
              <a:rPr lang="en-US" sz="2000" dirty="0" smtClean="0">
                <a:solidFill>
                  <a:srgbClr val="2F2B20"/>
                </a:solidFill>
                <a:latin typeface="Times New Roman"/>
              </a:rPr>
              <a:t>NA</a:t>
            </a:r>
            <a:endParaRPr lang="en-US" sz="2000" dirty="0" smtClean="0">
              <a:solidFill>
                <a:srgbClr val="2F2B20"/>
              </a:solidFill>
              <a:latin typeface="Times New Roman"/>
            </a:endParaRPr>
          </a:p>
          <a:p>
            <a:pPr>
              <a:lnSpc>
                <a:spcPct val="100000"/>
              </a:lnSpc>
            </a:pPr>
            <a:r>
              <a:rPr lang="en-US" sz="2400" b="1" dirty="0" smtClean="0">
                <a:solidFill>
                  <a:srgbClr val="2F2B20"/>
                </a:solidFill>
                <a:latin typeface="Times New Roman"/>
              </a:rPr>
              <a:t>Indication</a:t>
            </a:r>
            <a:r>
              <a:rPr lang="en-US" sz="2400" dirty="0" smtClean="0">
                <a:solidFill>
                  <a:srgbClr val="2F2B20"/>
                </a:solidFill>
                <a:latin typeface="Times New Roman"/>
              </a:rPr>
              <a:t> </a:t>
            </a:r>
            <a:r>
              <a:rPr lang="en-US" sz="2400" dirty="0">
                <a:solidFill>
                  <a:srgbClr val="2F2B20"/>
                </a:solidFill>
                <a:latin typeface="Times New Roman"/>
              </a:rPr>
              <a:t>:</a:t>
            </a:r>
            <a:endParaRPr dirty="0"/>
          </a:p>
          <a:p>
            <a:pPr>
              <a:lnSpc>
                <a:spcPct val="100000"/>
              </a:lnSpc>
            </a:pPr>
            <a:r>
              <a:rPr lang="en-US" dirty="0">
                <a:solidFill>
                  <a:srgbClr val="2F2B20"/>
                </a:solidFill>
                <a:latin typeface="Times New Roman"/>
              </a:rPr>
              <a:t>It is indicated for prophylaxis against tetanus following injury in patients whose immunization is incomplete or uncertain (see below). It is also indicated, although evidence of effectiveness is limited, in the regimen of treatment of active cases of tetanus.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Pharmacodynamics </a:t>
            </a:r>
            <a:r>
              <a:rPr lang="en-US" sz="2400" dirty="0">
                <a:solidFill>
                  <a:srgbClr val="2F2B20"/>
                </a:solidFill>
                <a:latin typeface="Times New Roman"/>
              </a:rPr>
              <a:t>: </a:t>
            </a:r>
            <a:endParaRPr dirty="0"/>
          </a:p>
          <a:p>
            <a:pPr>
              <a:lnSpc>
                <a:spcPct val="100000"/>
              </a:lnSpc>
            </a:pPr>
            <a:r>
              <a:rPr lang="en-US" sz="2000" dirty="0">
                <a:solidFill>
                  <a:srgbClr val="000000"/>
                </a:solidFill>
                <a:latin typeface="Times New Roman"/>
                <a:ea typeface="Calibri"/>
                <a:cs typeface="Times New Roman"/>
              </a:rPr>
              <a:t>It supplies passive immunity to those individuals who have low or no immunity to the toxin produced by the tetanus organism, Clostridium </a:t>
            </a:r>
            <a:r>
              <a:rPr lang="en-US" sz="2000" dirty="0" err="1">
                <a:solidFill>
                  <a:srgbClr val="000000"/>
                </a:solidFill>
                <a:latin typeface="Times New Roman"/>
                <a:ea typeface="Calibri"/>
                <a:cs typeface="Times New Roman"/>
              </a:rPr>
              <a:t>tetani</a:t>
            </a:r>
            <a:r>
              <a:rPr lang="en-US" sz="2000" dirty="0">
                <a:solidFill>
                  <a:srgbClr val="000000"/>
                </a:solidFill>
                <a:latin typeface="Times New Roman"/>
                <a:ea typeface="Calibri"/>
                <a:cs typeface="Times New Roman"/>
              </a:rPr>
              <a:t>. The antibodies act to neutralize the free form of the powerful exotoxin produced by this bacterium. </a:t>
            </a:r>
            <a:endParaRPr lang="en-US" sz="2000" dirty="0" smtClean="0">
              <a:solidFill>
                <a:srgbClr val="000000"/>
              </a:solidFill>
              <a:latin typeface="Times New Roman"/>
              <a:ea typeface="Calibri"/>
              <a:cs typeface="Times New Roman"/>
            </a:endParaRPr>
          </a:p>
          <a:p>
            <a:r>
              <a:rPr lang="en-US" sz="2000" b="1" dirty="0">
                <a:solidFill>
                  <a:srgbClr val="2F2B20"/>
                </a:solidFill>
                <a:latin typeface="Times New Roman"/>
              </a:rPr>
              <a:t>Mechanism of action </a:t>
            </a:r>
            <a:r>
              <a:rPr lang="en-US" sz="2000" dirty="0">
                <a:solidFill>
                  <a:srgbClr val="2F2B20"/>
                </a:solidFill>
                <a:latin typeface="Times New Roman"/>
              </a:rPr>
              <a:t>: </a:t>
            </a:r>
            <a:endParaRPr lang="en-US" sz="2000" dirty="0"/>
          </a:p>
          <a:p>
            <a:pPr>
              <a:lnSpc>
                <a:spcPct val="100000"/>
              </a:lnSpc>
            </a:pPr>
            <a:r>
              <a:rPr lang="en-US" dirty="0" smtClean="0">
                <a:latin typeface="Times New Roman"/>
                <a:cs typeface="Times New Roman"/>
              </a:rPr>
              <a:t>NA</a:t>
            </a:r>
            <a:endParaRPr dirty="0">
              <a:latin typeface="Times New Roman"/>
              <a:cs typeface="Times New Roman"/>
            </a:endParaRPr>
          </a:p>
        </p:txBody>
      </p:sp>
    </p:spTree>
    <p:extLst>
      <p:ext uri="{BB962C8B-B14F-4D97-AF65-F5344CB8AC3E}">
        <p14:creationId xmlns:p14="http://schemas.microsoft.com/office/powerpoint/2010/main" val="3122369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Shape 1"/>
          <p:cNvSpPr txBox="1"/>
          <p:nvPr/>
        </p:nvSpPr>
        <p:spPr>
          <a:xfrm>
            <a:off x="357120" y="356873"/>
            <a:ext cx="7772040" cy="5961881"/>
          </a:xfrm>
          <a:prstGeom prst="rect">
            <a:avLst/>
          </a:prstGeom>
        </p:spPr>
        <p:txBody>
          <a:bodyPr anchor="t" anchorCtr="0"/>
          <a:lstStyle/>
          <a:p>
            <a:pPr>
              <a:lnSpc>
                <a:spcPct val="100000"/>
              </a:lnSpc>
            </a:pPr>
            <a:r>
              <a:rPr lang="en-US" sz="2400" b="1" dirty="0" smtClean="0">
                <a:solidFill>
                  <a:srgbClr val="2F2B20"/>
                </a:solidFill>
                <a:latin typeface="Times New Roman"/>
              </a:rPr>
              <a:t>Targets </a:t>
            </a:r>
            <a:r>
              <a:rPr lang="en-US" sz="2400" dirty="0">
                <a:solidFill>
                  <a:srgbClr val="2F2B20"/>
                </a:solidFill>
                <a:latin typeface="Times New Roman"/>
              </a:rPr>
              <a:t>:</a:t>
            </a:r>
            <a:endParaRPr dirty="0"/>
          </a:p>
          <a:p>
            <a:pPr>
              <a:lnSpc>
                <a:spcPct val="100000"/>
              </a:lnSpc>
            </a:pPr>
            <a:r>
              <a:rPr lang="en-US" dirty="0" smtClean="0">
                <a:solidFill>
                  <a:srgbClr val="2F2B20"/>
                </a:solidFill>
                <a:latin typeface="Times New Roman"/>
              </a:rPr>
              <a:t>NA</a:t>
            </a:r>
            <a:endParaRPr lang="en-US" dirty="0" smtClean="0">
              <a:solidFill>
                <a:srgbClr val="2F2B20"/>
              </a:solidFill>
              <a:latin typeface="Times New Roman"/>
            </a:endParaRPr>
          </a:p>
          <a:p>
            <a:pPr>
              <a:lnSpc>
                <a:spcPct val="100000"/>
              </a:lnSpc>
            </a:pPr>
            <a:endParaRPr lang="en-US" sz="2400" b="1" dirty="0">
              <a:solidFill>
                <a:srgbClr val="2F2B20"/>
              </a:solidFill>
              <a:latin typeface="Times New Roman"/>
            </a:endParaRPr>
          </a:p>
          <a:p>
            <a:pPr>
              <a:lnSpc>
                <a:spcPct val="100000"/>
              </a:lnSpc>
            </a:pPr>
            <a:r>
              <a:rPr lang="en-US" sz="2400" b="1" dirty="0" smtClean="0">
                <a:solidFill>
                  <a:srgbClr val="2F2B20"/>
                </a:solidFill>
                <a:latin typeface="Times New Roman"/>
              </a:rPr>
              <a:t>Affected </a:t>
            </a:r>
            <a:r>
              <a:rPr lang="en-US" sz="2400" b="1" dirty="0">
                <a:solidFill>
                  <a:srgbClr val="2F2B20"/>
                </a:solidFill>
                <a:latin typeface="Times New Roman"/>
              </a:rPr>
              <a:t>organisms </a:t>
            </a:r>
            <a:r>
              <a:rPr lang="en-US" sz="2400" dirty="0">
                <a:solidFill>
                  <a:srgbClr val="2F2B20"/>
                </a:solidFill>
                <a:latin typeface="Times New Roman"/>
              </a:rPr>
              <a:t>: </a:t>
            </a:r>
            <a:endParaRPr dirty="0"/>
          </a:p>
          <a:p>
            <a:pPr>
              <a:lnSpc>
                <a:spcPct val="100000"/>
              </a:lnSpc>
            </a:pPr>
            <a:r>
              <a:rPr lang="en-US" dirty="0">
                <a:solidFill>
                  <a:srgbClr val="2F2B20"/>
                </a:solidFill>
                <a:latin typeface="Times New Roman"/>
              </a:rPr>
              <a:t>Humans and other mammals </a:t>
            </a:r>
            <a:endParaRPr lang="en-US" dirty="0" smtClean="0">
              <a:solidFill>
                <a:srgbClr val="2F2B20"/>
              </a:solidFill>
              <a:latin typeface="Times New Roman"/>
            </a:endParaRPr>
          </a:p>
          <a:p>
            <a:pPr>
              <a:lnSpc>
                <a:spcPct val="100000"/>
              </a:lnSpc>
            </a:pPr>
            <a:endParaRPr lang="en-US" dirty="0">
              <a:solidFill>
                <a:srgbClr val="2F2B20"/>
              </a:solidFill>
              <a:latin typeface="Times New Roman"/>
            </a:endParaRPr>
          </a:p>
          <a:p>
            <a:pPr>
              <a:lnSpc>
                <a:spcPct val="100000"/>
              </a:lnSpc>
            </a:pPr>
            <a:r>
              <a:rPr lang="en-US" sz="2400" b="1" dirty="0">
                <a:solidFill>
                  <a:srgbClr val="2F2B20"/>
                </a:solidFill>
                <a:latin typeface="Times New Roman"/>
              </a:rPr>
              <a:t>Categories</a:t>
            </a:r>
            <a:r>
              <a:rPr lang="en-US" sz="2400" dirty="0">
                <a:solidFill>
                  <a:srgbClr val="2F2B20"/>
                </a:solidFill>
                <a:latin typeface="Times New Roman"/>
              </a:rPr>
              <a:t> : </a:t>
            </a:r>
            <a:endParaRPr lang="en-US" dirty="0"/>
          </a:p>
          <a:p>
            <a:r>
              <a:rPr lang="en-US" dirty="0" smtClean="0">
                <a:solidFill>
                  <a:srgbClr val="2F2B20"/>
                </a:solidFill>
                <a:latin typeface="Times New Roman"/>
              </a:rPr>
              <a:t>NA</a:t>
            </a:r>
            <a:endParaRPr lang="en-US" dirty="0"/>
          </a:p>
        </p:txBody>
      </p:sp>
    </p:spTree>
    <p:extLst>
      <p:ext uri="{BB962C8B-B14F-4D97-AF65-F5344CB8AC3E}">
        <p14:creationId xmlns:p14="http://schemas.microsoft.com/office/powerpoint/2010/main" val="2911960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60"/>
            <a:ext cx="7772040" cy="5571720"/>
          </a:xfrm>
          <a:prstGeom prst="rect">
            <a:avLst/>
          </a:prstGeom>
        </p:spPr>
        <p:txBody>
          <a:bodyPr anchor="t" anchorCtr="0"/>
          <a:lstStyle/>
          <a:p>
            <a:r>
              <a:rPr lang="en-US" sz="2400" b="1" dirty="0">
                <a:solidFill>
                  <a:srgbClr val="2F2B20"/>
                </a:solidFill>
                <a:latin typeface="Times New Roman"/>
              </a:rPr>
              <a:t>Brands </a:t>
            </a:r>
            <a:r>
              <a:rPr lang="en-US" b="1" dirty="0">
                <a:solidFill>
                  <a:srgbClr val="2F2B20"/>
                </a:solidFill>
                <a:latin typeface="Times New Roman"/>
              </a:rPr>
              <a:t>: </a:t>
            </a:r>
            <a:r>
              <a:rPr lang="en-US" dirty="0" err="1">
                <a:solidFill>
                  <a:srgbClr val="2F2B20"/>
                </a:solidFill>
                <a:latin typeface="Times New Roman"/>
              </a:rPr>
              <a:t>Hypertet</a:t>
            </a:r>
            <a:r>
              <a:rPr lang="en-US" dirty="0">
                <a:solidFill>
                  <a:srgbClr val="2F2B20"/>
                </a:solidFill>
                <a:latin typeface="Times New Roman"/>
              </a:rPr>
              <a:t> S/d  </a:t>
            </a:r>
            <a:endParaRPr dirty="0"/>
          </a:p>
          <a:p>
            <a:r>
              <a:rPr lang="en-US" sz="2400" b="1" dirty="0">
                <a:solidFill>
                  <a:srgbClr val="2F2B20"/>
                </a:solidFill>
                <a:latin typeface="Times New Roman"/>
              </a:rPr>
              <a:t>Company : </a:t>
            </a:r>
            <a:r>
              <a:rPr lang="en-US" dirty="0" err="1" smtClean="0">
                <a:solidFill>
                  <a:srgbClr val="2F2B20"/>
                </a:solidFill>
                <a:latin typeface="Times New Roman"/>
              </a:rPr>
              <a:t>Grifols</a:t>
            </a:r>
            <a:r>
              <a:rPr lang="en-US" dirty="0" smtClean="0">
                <a:solidFill>
                  <a:srgbClr val="2F2B20"/>
                </a:solidFill>
                <a:latin typeface="Times New Roman"/>
              </a:rPr>
              <a:t> </a:t>
            </a:r>
            <a:r>
              <a:rPr lang="en-US" dirty="0">
                <a:solidFill>
                  <a:srgbClr val="2F2B20"/>
                </a:solidFill>
                <a:latin typeface="Times New Roman"/>
              </a:rPr>
              <a:t>USA, LLC </a:t>
            </a:r>
            <a:endParaRPr dirty="0"/>
          </a:p>
          <a:p>
            <a:r>
              <a:rPr lang="en-US" sz="2400" b="1" dirty="0">
                <a:solidFill>
                  <a:srgbClr val="2F2B20"/>
                </a:solidFill>
                <a:latin typeface="Times New Roman"/>
              </a:rPr>
              <a:t>Description : </a:t>
            </a:r>
            <a:r>
              <a:rPr lang="en-US" dirty="0" err="1">
                <a:solidFill>
                  <a:srgbClr val="2F2B20"/>
                </a:solidFill>
                <a:latin typeface="Times New Roman"/>
              </a:rPr>
              <a:t>HyperTET</a:t>
            </a:r>
            <a:r>
              <a:rPr lang="en-US" dirty="0">
                <a:solidFill>
                  <a:srgbClr val="2F2B20"/>
                </a:solidFill>
                <a:latin typeface="Times New Roman"/>
              </a:rPr>
              <a:t>® S/D treated with solvent/detergent is a colorless to pale yellow or pink sterile solution of tetanus </a:t>
            </a:r>
            <a:r>
              <a:rPr lang="en-US" dirty="0" err="1">
                <a:solidFill>
                  <a:srgbClr val="2F2B20"/>
                </a:solidFill>
                <a:latin typeface="Times New Roman"/>
              </a:rPr>
              <a:t>hyperimmune</a:t>
            </a:r>
            <a:r>
              <a:rPr lang="en-US" dirty="0">
                <a:solidFill>
                  <a:srgbClr val="2F2B20"/>
                </a:solidFill>
                <a:latin typeface="Times New Roman"/>
              </a:rPr>
              <a:t> immune globulin for intramuscular administration; it is preservative-free, in a latex-free delivery system. </a:t>
            </a:r>
            <a:r>
              <a:rPr lang="en-US" dirty="0" err="1">
                <a:solidFill>
                  <a:srgbClr val="2F2B20"/>
                </a:solidFill>
                <a:latin typeface="Times New Roman"/>
              </a:rPr>
              <a:t>HyperTET</a:t>
            </a:r>
            <a:r>
              <a:rPr lang="en-US" dirty="0">
                <a:solidFill>
                  <a:srgbClr val="2F2B20"/>
                </a:solidFill>
                <a:latin typeface="Times New Roman"/>
              </a:rPr>
              <a:t> S/D is prepared by cold ethanol fractionation </a:t>
            </a:r>
            <a:r>
              <a:rPr lang="en-US" dirty="0" err="1">
                <a:solidFill>
                  <a:srgbClr val="2F2B20"/>
                </a:solidFill>
                <a:latin typeface="Times New Roman"/>
              </a:rPr>
              <a:t>fromthe</a:t>
            </a:r>
            <a:r>
              <a:rPr lang="en-US" dirty="0">
                <a:solidFill>
                  <a:srgbClr val="2F2B20"/>
                </a:solidFill>
                <a:latin typeface="Times New Roman"/>
              </a:rPr>
              <a:t> plasma of donors immunized with tetanus toxoid. </a:t>
            </a:r>
            <a:endParaRPr dirty="0"/>
          </a:p>
          <a:p>
            <a:pPr>
              <a:lnSpc>
                <a:spcPct val="100000"/>
              </a:lnSpc>
            </a:pPr>
            <a:r>
              <a:rPr lang="en-US" sz="2400" b="1" dirty="0">
                <a:solidFill>
                  <a:srgbClr val="2F2B20"/>
                </a:solidFill>
                <a:latin typeface="Times New Roman"/>
              </a:rPr>
              <a:t>Used for/Prescribed for : </a:t>
            </a:r>
            <a:r>
              <a:rPr lang="en-US" dirty="0" err="1">
                <a:solidFill>
                  <a:srgbClr val="2F2B20"/>
                </a:solidFill>
                <a:latin typeface="Times New Roman"/>
              </a:rPr>
              <a:t>HyperTET</a:t>
            </a:r>
            <a:r>
              <a:rPr lang="en-US" dirty="0">
                <a:solidFill>
                  <a:srgbClr val="2F2B20"/>
                </a:solidFill>
                <a:latin typeface="Times New Roman"/>
              </a:rPr>
              <a:t> S/D is indicated for prophylaxis against tetanus following injury in patients whose immunization is incomplete or uncertain (see below). It is also indicated, although evidence of effectiveness is limited, in the regimen of treatment of active cases of tetanus.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Formulation </a:t>
            </a:r>
            <a:r>
              <a:rPr lang="en-US" sz="2400" b="1" dirty="0">
                <a:solidFill>
                  <a:srgbClr val="2F2B20"/>
                </a:solidFill>
                <a:latin typeface="Times New Roman"/>
              </a:rPr>
              <a:t>: </a:t>
            </a:r>
            <a:r>
              <a:rPr lang="mr-IN" dirty="0">
                <a:solidFill>
                  <a:srgbClr val="2F2B20"/>
                </a:solidFill>
                <a:latin typeface="Times New Roman"/>
                <a:cs typeface="Times New Roman"/>
              </a:rPr>
              <a:t>250 [iU]/mL </a:t>
            </a:r>
            <a:endParaRPr lang="en-US" dirty="0" smtClean="0">
              <a:solidFill>
                <a:srgbClr val="2F2B20"/>
              </a:solidFill>
              <a:latin typeface="Times New Roman"/>
              <a:cs typeface="Times New Roman"/>
            </a:endParaRPr>
          </a:p>
          <a:p>
            <a:pPr>
              <a:lnSpc>
                <a:spcPct val="100000"/>
              </a:lnSpc>
            </a:pPr>
            <a:r>
              <a:rPr lang="en-US" sz="2400" b="1" dirty="0" smtClean="0">
                <a:solidFill>
                  <a:srgbClr val="2F2B20"/>
                </a:solidFill>
                <a:latin typeface="Times New Roman"/>
              </a:rPr>
              <a:t>Form </a:t>
            </a:r>
            <a:r>
              <a:rPr lang="en-US" sz="2400" b="1" dirty="0">
                <a:solidFill>
                  <a:srgbClr val="2F2B20"/>
                </a:solidFill>
                <a:latin typeface="Times New Roman"/>
              </a:rPr>
              <a:t>: </a:t>
            </a:r>
            <a:r>
              <a:rPr lang="en-US" dirty="0">
                <a:solidFill>
                  <a:srgbClr val="2F2B20"/>
                </a:solidFill>
                <a:latin typeface="Times New Roman"/>
              </a:rPr>
              <a:t>Injection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Route </a:t>
            </a:r>
            <a:r>
              <a:rPr lang="en-US" sz="2400" b="1" dirty="0">
                <a:solidFill>
                  <a:srgbClr val="2F2B20"/>
                </a:solidFill>
                <a:latin typeface="Times New Roman"/>
              </a:rPr>
              <a:t>of administration : </a:t>
            </a:r>
            <a:r>
              <a:rPr lang="en-US" dirty="0" smtClean="0">
                <a:solidFill>
                  <a:srgbClr val="2F2B20"/>
                </a:solidFill>
                <a:latin typeface="Times New Roman"/>
              </a:rPr>
              <a:t>intramuscular</a:t>
            </a:r>
            <a:endParaRPr dirty="0"/>
          </a:p>
        </p:txBody>
      </p:sp>
    </p:spTree>
    <p:extLst>
      <p:ext uri="{BB962C8B-B14F-4D97-AF65-F5344CB8AC3E}">
        <p14:creationId xmlns:p14="http://schemas.microsoft.com/office/powerpoint/2010/main" val="3259093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428759" y="283400"/>
            <a:ext cx="8156367" cy="6229374"/>
          </a:xfrm>
          <a:prstGeom prst="rect">
            <a:avLst/>
          </a:prstGeom>
        </p:spPr>
        <p:txBody>
          <a:bodyPr anchor="t" anchorCtr="0"/>
          <a:lstStyle/>
          <a:p>
            <a:pPr>
              <a:lnSpc>
                <a:spcPct val="100000"/>
              </a:lnSpc>
            </a:pPr>
            <a:r>
              <a:rPr lang="en-US" sz="2400" b="1" dirty="0" smtClean="0">
                <a:solidFill>
                  <a:srgbClr val="2F2B20"/>
                </a:solidFill>
                <a:latin typeface="Times New Roman"/>
              </a:rPr>
              <a:t>Contraindication </a:t>
            </a:r>
            <a:r>
              <a:rPr lang="en-US" b="1" dirty="0">
                <a:solidFill>
                  <a:srgbClr val="2F2B20"/>
                </a:solidFill>
                <a:latin typeface="Times New Roman"/>
              </a:rPr>
              <a:t>: 
</a:t>
            </a:r>
            <a:r>
              <a:rPr lang="en-US" dirty="0" smtClean="0">
                <a:solidFill>
                  <a:srgbClr val="2F2B20"/>
                </a:solidFill>
                <a:latin typeface="Times New Roman"/>
              </a:rPr>
              <a:t>NA</a:t>
            </a:r>
          </a:p>
          <a:p>
            <a:pPr>
              <a:lnSpc>
                <a:spcPct val="100000"/>
              </a:lnSpc>
            </a:pPr>
            <a:r>
              <a:rPr lang="en-US" b="1" dirty="0">
                <a:solidFill>
                  <a:srgbClr val="2F2B20"/>
                </a:solidFill>
                <a:latin typeface="Times New Roman"/>
              </a:rPr>
              <a:t>
</a:t>
            </a:r>
            <a:r>
              <a:rPr lang="en-US" sz="2400" b="1" dirty="0">
                <a:solidFill>
                  <a:srgbClr val="2F2B20"/>
                </a:solidFill>
                <a:latin typeface="Times New Roman"/>
              </a:rPr>
              <a:t>Side effects : 
</a:t>
            </a:r>
            <a:r>
              <a:rPr lang="en-US" dirty="0">
                <a:solidFill>
                  <a:srgbClr val="2F2B20"/>
                </a:solidFill>
                <a:latin typeface="Times New Roman"/>
              </a:rPr>
              <a:t>Slight soreness at the site of injection and slight temperature elevation may be noted at times. Sensitization to repeated injections of human immunoglobulin is extremely rare. In the course of routine injections of large numbers of persons with immunoglobulin there have been a few isolated occurrences of </a:t>
            </a:r>
            <a:r>
              <a:rPr lang="en-US" dirty="0" err="1">
                <a:solidFill>
                  <a:srgbClr val="2F2B20"/>
                </a:solidFill>
                <a:latin typeface="Times New Roman"/>
              </a:rPr>
              <a:t>angio</a:t>
            </a:r>
            <a:r>
              <a:rPr lang="en-US" dirty="0">
                <a:solidFill>
                  <a:srgbClr val="2F2B20"/>
                </a:solidFill>
                <a:latin typeface="Times New Roman"/>
              </a:rPr>
              <a:t> neurotic edema, </a:t>
            </a:r>
            <a:r>
              <a:rPr lang="en-US" dirty="0" err="1">
                <a:solidFill>
                  <a:srgbClr val="2F2B20"/>
                </a:solidFill>
                <a:latin typeface="Times New Roman"/>
              </a:rPr>
              <a:t>nephrotic</a:t>
            </a:r>
            <a:r>
              <a:rPr lang="en-US" dirty="0">
                <a:solidFill>
                  <a:srgbClr val="2F2B20"/>
                </a:solidFill>
                <a:latin typeface="Times New Roman"/>
              </a:rPr>
              <a:t> syndrome, and anaphylactic shock after injection. .</a:t>
            </a:r>
            <a:r>
              <a:rPr lang="en-US" dirty="0">
                <a:solidFill>
                  <a:srgbClr val="2F2B20"/>
                </a:solidFill>
                <a:latin typeface="Times New Roman"/>
              </a:rPr>
              <a:t>
</a:t>
            </a:r>
            <a:r>
              <a:rPr lang="en-US" sz="2400" b="1" dirty="0">
                <a:solidFill>
                  <a:srgbClr val="2F2B20"/>
                </a:solidFill>
                <a:latin typeface="Times New Roman"/>
              </a:rPr>
              <a:t>Drug interaction </a:t>
            </a:r>
            <a:r>
              <a:rPr lang="en-US" sz="2400" dirty="0">
                <a:solidFill>
                  <a:srgbClr val="2F2B20"/>
                </a:solidFill>
                <a:latin typeface="Times New Roman"/>
              </a:rPr>
              <a:t>:
</a:t>
            </a:r>
            <a:r>
              <a:rPr lang="en-US" dirty="0" err="1" smtClean="0">
                <a:solidFill>
                  <a:srgbClr val="2F2B20"/>
                </a:solidFill>
                <a:latin typeface="Times New Roman"/>
              </a:rPr>
              <a:t>Albiglutide</a:t>
            </a:r>
            <a:r>
              <a:rPr lang="en-US" dirty="0" smtClean="0">
                <a:solidFill>
                  <a:srgbClr val="2F2B20"/>
                </a:solidFill>
                <a:latin typeface="Times New Roman"/>
              </a:rPr>
              <a:t> delays gastric emptying, and has the potential to impact the absorption of concomitantly administered oral medicinal products. It shows major interactions with </a:t>
            </a:r>
            <a:r>
              <a:rPr lang="en-US" dirty="0" err="1" smtClean="0">
                <a:solidFill>
                  <a:srgbClr val="2F2B20"/>
                </a:solidFill>
                <a:latin typeface="Times New Roman"/>
              </a:rPr>
              <a:t>acarbose</a:t>
            </a:r>
            <a:r>
              <a:rPr lang="en-US" dirty="0" smtClean="0">
                <a:solidFill>
                  <a:srgbClr val="2F2B20"/>
                </a:solidFill>
                <a:latin typeface="Times New Roman"/>
              </a:rPr>
              <a:t>, simvastatin, digoxin, warfarin and oral contraceptives. </a:t>
            </a:r>
            <a:r>
              <a:rPr lang="en-US" b="1" dirty="0">
                <a:solidFill>
                  <a:srgbClr val="2F2B20"/>
                </a:solidFill>
                <a:latin typeface="Times New Roman"/>
              </a:rPr>
              <a:t>
</a:t>
            </a:r>
            <a:r>
              <a:rPr lang="en-US" sz="4800" dirty="0">
                <a:solidFill>
                  <a:srgbClr val="2F2B20"/>
                </a:solidFill>
                <a:latin typeface="Times New Roman"/>
              </a:rPr>
              <a:t>
</a:t>
            </a:r>
            <a:endParaRPr dirty="0"/>
          </a:p>
        </p:txBody>
      </p:sp>
    </p:spTree>
    <p:extLst>
      <p:ext uri="{BB962C8B-B14F-4D97-AF65-F5344CB8AC3E}">
        <p14:creationId xmlns:p14="http://schemas.microsoft.com/office/powerpoint/2010/main" val="3664072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357120" y="2428919"/>
            <a:ext cx="7619760" cy="2189439"/>
          </a:xfrm>
          <a:prstGeom prst="rect">
            <a:avLst/>
          </a:prstGeom>
        </p:spPr>
        <p:txBody>
          <a:bodyPr anchor="ctr"/>
          <a:lstStyle/>
          <a:p>
            <a:pPr>
              <a:lnSpc>
                <a:spcPct val="100000"/>
              </a:lnSpc>
            </a:pPr>
            <a:r>
              <a:rPr lang="en-US" sz="2400" b="1" dirty="0">
                <a:solidFill>
                  <a:srgbClr val="2F2B20"/>
                </a:solidFill>
                <a:latin typeface="Times New Roman"/>
              </a:rPr>
              <a:t>References</a:t>
            </a:r>
            <a:r>
              <a:rPr lang="en-US" sz="2400" dirty="0">
                <a:solidFill>
                  <a:srgbClr val="2F2B20"/>
                </a:solidFill>
                <a:latin typeface="Times New Roman"/>
              </a:rPr>
              <a:t> </a:t>
            </a:r>
            <a:r>
              <a:rPr lang="en-US" sz="2400" dirty="0" smtClean="0">
                <a:solidFill>
                  <a:srgbClr val="2F2B20"/>
                </a:solidFill>
                <a:latin typeface="Times New Roman"/>
              </a:rPr>
              <a:t>:</a:t>
            </a:r>
          </a:p>
          <a:p>
            <a:pPr>
              <a:lnSpc>
                <a:spcPct val="100000"/>
              </a:lnSpc>
            </a:pPr>
            <a:r>
              <a:rPr lang="en-US" sz="2400" dirty="0">
                <a:solidFill>
                  <a:srgbClr val="2F2B20"/>
                </a:solidFill>
                <a:latin typeface="Times New Roman"/>
              </a:rPr>
              <a:t>
</a:t>
            </a:r>
            <a:r>
              <a:rPr lang="en-US" u="sng" dirty="0">
                <a:hlinkClick r:id="rId2"/>
              </a:rPr>
              <a:t>https://dailymed.nlm.nih.gov/dailymed/fda/fdaDrugXsl.cfm?setid=393fa198-7e07-4162-bd0a-9d873f1544a9&amp;type=display</a:t>
            </a:r>
            <a:r>
              <a:rPr lang="en-US" dirty="0"/>
              <a:t> </a:t>
            </a:r>
            <a:endParaRPr lang="en-US" dirty="0" smtClean="0"/>
          </a:p>
          <a:p>
            <a:pPr>
              <a:lnSpc>
                <a:spcPct val="100000"/>
              </a:lnSpc>
            </a:pPr>
            <a:r>
              <a:rPr lang="en-US" dirty="0">
                <a:hlinkClick r:id="rId3"/>
              </a:rPr>
              <a:t>http://www.drugbank.ca/drugs/</a:t>
            </a:r>
            <a:r>
              <a:rPr lang="en-US" dirty="0" smtClean="0">
                <a:hlinkClick r:id="rId3"/>
              </a:rPr>
              <a:t>DB11604</a:t>
            </a:r>
            <a:r>
              <a:rPr lang="en-US" dirty="0" smtClean="0"/>
              <a:t> </a:t>
            </a:r>
            <a:endParaRPr dirty="0"/>
          </a:p>
        </p:txBody>
      </p:sp>
    </p:spTree>
    <p:extLst>
      <p:ext uri="{BB962C8B-B14F-4D97-AF65-F5344CB8AC3E}">
        <p14:creationId xmlns:p14="http://schemas.microsoft.com/office/powerpoint/2010/main" val="2351735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301</TotalTime>
  <Words>272</Words>
  <Application>Microsoft Macintosh PowerPoint</Application>
  <PresentationFormat>On-screen Show (4:3)</PresentationFormat>
  <Paragraphs>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IMTECH GPRS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Reviewer Anjuman</dc:creator>
  <cp:lastModifiedBy>BIC</cp:lastModifiedBy>
  <cp:revision>22</cp:revision>
  <dcterms:created xsi:type="dcterms:W3CDTF">2016-09-19T09:29:28Z</dcterms:created>
  <dcterms:modified xsi:type="dcterms:W3CDTF">2016-11-17T09:09:46Z</dcterms:modified>
</cp:coreProperties>
</file>